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6901B2-7770-4E07-AA49-784F35F402C0}" type="datetimeFigureOut">
              <a:rPr lang="ar-EG" smtClean="0"/>
              <a:pPr/>
              <a:t>14/01/1437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343A57-8B1E-4D85-B1D7-09433FEE62E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901B2-7770-4E07-AA49-784F35F402C0}" type="datetimeFigureOut">
              <a:rPr lang="ar-EG" smtClean="0"/>
              <a:pPr/>
              <a:t>14/01/1437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3A57-8B1E-4D85-B1D7-09433FEE62E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901B2-7770-4E07-AA49-784F35F402C0}" type="datetimeFigureOut">
              <a:rPr lang="ar-EG" smtClean="0"/>
              <a:pPr/>
              <a:t>14/01/1437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3A57-8B1E-4D85-B1D7-09433FEE62E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901B2-7770-4E07-AA49-784F35F402C0}" type="datetimeFigureOut">
              <a:rPr lang="ar-EG" smtClean="0"/>
              <a:pPr/>
              <a:t>14/01/1437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3A57-8B1E-4D85-B1D7-09433FEE62EB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901B2-7770-4E07-AA49-784F35F402C0}" type="datetimeFigureOut">
              <a:rPr lang="ar-EG" smtClean="0"/>
              <a:pPr/>
              <a:t>14/01/1437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3A57-8B1E-4D85-B1D7-09433FEE62EB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901B2-7770-4E07-AA49-784F35F402C0}" type="datetimeFigureOut">
              <a:rPr lang="ar-EG" smtClean="0"/>
              <a:pPr/>
              <a:t>14/01/1437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3A57-8B1E-4D85-B1D7-09433FEE62EB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901B2-7770-4E07-AA49-784F35F402C0}" type="datetimeFigureOut">
              <a:rPr lang="ar-EG" smtClean="0"/>
              <a:pPr/>
              <a:t>14/01/1437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3A57-8B1E-4D85-B1D7-09433FEE62E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901B2-7770-4E07-AA49-784F35F402C0}" type="datetimeFigureOut">
              <a:rPr lang="ar-EG" smtClean="0"/>
              <a:pPr/>
              <a:t>14/01/1437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3A57-8B1E-4D85-B1D7-09433FEE62EB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901B2-7770-4E07-AA49-784F35F402C0}" type="datetimeFigureOut">
              <a:rPr lang="ar-EG" smtClean="0"/>
              <a:pPr/>
              <a:t>14/01/1437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3A57-8B1E-4D85-B1D7-09433FEE62E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6901B2-7770-4E07-AA49-784F35F402C0}" type="datetimeFigureOut">
              <a:rPr lang="ar-EG" smtClean="0"/>
              <a:pPr/>
              <a:t>14/01/1437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3A57-8B1E-4D85-B1D7-09433FEE62EB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6901B2-7770-4E07-AA49-784F35F402C0}" type="datetimeFigureOut">
              <a:rPr lang="ar-EG" smtClean="0"/>
              <a:pPr/>
              <a:t>14/01/1437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343A57-8B1E-4D85-B1D7-09433FEE62EB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6901B2-7770-4E07-AA49-784F35F402C0}" type="datetimeFigureOut">
              <a:rPr lang="ar-EG" smtClean="0"/>
              <a:pPr/>
              <a:t>14/01/1437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343A57-8B1E-4D85-B1D7-09433FEE62EB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رحل كارل بيترز في بونيه 1888من المحمية الألمانية فى ويتو على رأس حملة عسكرية لإنقاذ آمين باشا ، وإن كان يرمي من هذه الحملة إلى الحصول على أرض جديدة لألمانيا فى حوض النيل ، وحتى يعوق وصول بريطانيا إلى مياه آعالي النيل . </a:t>
            </a:r>
            <a:endParaRPr lang="ar-EG" dirty="0" smtClean="0"/>
          </a:p>
          <a:p>
            <a:r>
              <a:rPr lang="ar-EG" dirty="0" smtClean="0"/>
              <a:t>اذكر الأهداف المهمة من حملة كارل بيترز 1888؟ 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حملة كارل بيترز 1888</a:t>
            </a:r>
            <a:endParaRPr lang="ar-E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بدأت فرنسا تناصب بريطانيا العداء منذ انفراد الأخيرة باحتلال مصر 1882 ، فقد سبقت فرنسا بريطانيا احتلال مصر عام 1798 فيما عرف بالحملة الفرنسية على مصر والتى قادها نابليون ، ومن ثم فقد رأت فرنسا أنها أحق من غيرها من الدول الأوربية في احتلال مصر . ومن هنا أخذت فرنسا تلح علي بريطانيا بضرورة الجلاء عن مصر . ولكن عندما تأكد لها أن السياسة البريطانية تهدف إلى اعتبار منطقة حوض النيل منطقة نفوذ بريطانية بدأت فرنسا تفكر في خطة تتحدى بها تلك السياسة في مصر وتعرقل مشروعاتها الاستعمارية . 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فرنسا تناصب بريطانيا العداء </a:t>
            </a:r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وتقوم الخطة الفرنسية على رسم حزام عرضي أفريقي يمتد من ميناء أوبوك على الساحل الشرقي لأفريقيا إلى السنغال في الغرب لتقييم إمبراطورية فرنسية فيما وراء البحار . وبدأت فرنسا تقف في وجه الأطماع البريطانية من الكونغو الفرنسي ، فكان حاكمها دى برازا المكتشف الفرنسي وقع اتفاقا مع دولة الكونغو الحرة 1887 لترسيم حدود منطقة الكنغو الفرنسي . 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الخطة الفرنسية </a:t>
            </a:r>
            <a:endParaRPr lang="ar-E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نص هذا البروتوكول على أن تكون الحدود عند نهر الأوبانجي بحيث اعتبرت كل المنطقة التى تقع شمال هذا الخط منطقة فرنسية ، والتى في جنوبه تابعة لدولة الكنغو الحرة ، وبذلك يصبح الطريق مفتوحا إلى النيل عن طريق الكونغو الفرنسي . 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بروتوكول عام 1887 لتحديد منطقة الكنغو الفرنسي </a:t>
            </a:r>
            <a:endParaRPr lang="ar-E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أدركت السياسة الفرنسية أنها يمكن أن تصل إلى النيل إذا سيطرت على مياه الأوبانجي ، لذا أرسل دى برازا في أبريل عام 1890 فيكتور ليوتارد على رأس قوة ليست بكبيرة لاحتلال أعالي الأوبانجي ، وخلق منطقة نفوذ فرنسية هناك مع ايجاد منفذ على النيل . ولكن ليوتارد فشل في إقامة مركز فرنسي في أعالي الأوبانجي حتى أواخر عام 1891م . 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حملة فيكتور ليوتارد 1890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تدخلت السياسة البريطانية لوضع حد للأطماع الألمانية في منطقة آعالي النيل ، ففي عام 1888 طلب سالزبري من الحكومة الألمانية أن تحدد موقفها من الحملة الألمانية لإنقاذ أمين باشا ، في الوقت الذى لفت فيه سالزبري أنظار الدول الأوربية إلى أن بريطانيا لها اهتمام خاص في حوض آعالي النيل ، فأجاب بسمارك بأنه لم يعط أى صفة رسمية أو أى تأييد معنوى أيا كان . </a:t>
            </a:r>
            <a:r>
              <a:rPr lang="ar-EG" smtClean="0"/>
              <a:t>كما قال أن البحرية الألمانية سوف يشتركون مع بريطانيا في محاولة منع كارل بيترز من الاستحواذ على أراض في أفريقيا .  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تدخل بريطانيا 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كان جواب بسمارك على التحذير البريطاني معناه أنه كان يخشى عواقب المغامرات الأفريقية والاصطدام ببريطانيا . وكان من رأيه أن الوقت قد حان لوضع حل نهائي للتنافس البريطاني – الألماني في شرق أفريقيا قبل أن تتوتر العلاقات البريطانية – الألمانية . 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جواب بسمارك </a:t>
            </a: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الظروف التاريخية التى أدت إلى عقد الاتفاقية : </a:t>
            </a:r>
          </a:p>
          <a:p>
            <a:r>
              <a:rPr lang="ar-EG" dirty="0" smtClean="0"/>
              <a:t>أظهر سالزبري نواياه الطيبة من أجل حل المشكلات الاستعمارية المختلفة مع ألمانيا عن طريق التفاهم المتبادل ، وفي مارس 1890 اعتزل بسمارك توجيه السياسة الألمانية وتولى القيادة في الحكومة الجديدة كونت كابريفي وكان هو نفسه حريصا على اقامة علاقة طيبة مع بريطانيا . لذا قام فون مارشال وزير خارجية ألمانيا بإبلاغ كونت هاتسفلدت السفير الألماني في لندن باستعداد ألمانيا التخلي عن حمايتها على ويتو والاعتراف بالحماية البريطانية على زنجبار . 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الاتفاق الأنجلو – ألماني 1890 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تم توقيع الاتفاق الأنجلو – ألماني في أول يوليو 1890 نظير تنازل بريطانيا لألمانيا عن هيلجيولاند ، وفي هذا الاتفاق إعادة تقسيم منطقة شرق أفريقيا بين بريطانيا وألمانيا ، بحيث تنازل الألمان عن ادعاءاتهم في المنطقة شمال وغرب منطقة النفوذ البريطاني المحددة وفق اتفاق 1886 . واعترفوا بكل المنطقة شمالا حتى منطقة النفوذ الإيطالي في الصومال وحدود مصر وغربا إلى خط تقسيم المياه بين النيل والكونغو ودولة الكنغو ضمن النفوذ البريطاني . كما تم الاعتراف في هذا الاتفاق بامتداد الأراضي الألمانية في منطقة توزيع المياه بين بحيرتي فيكتوريا وتنجانيقا . 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بنود الاتفاق </a:t>
            </a:r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1- حصلت بريطانيا على كل ما تريده تقريبا . </a:t>
            </a:r>
          </a:p>
          <a:p>
            <a:r>
              <a:rPr lang="ar-EG" dirty="0" smtClean="0"/>
              <a:t>2- الشيء المهم الذى أخذته بريطانيا من هذه التسوية هو حرية العمل بين المحيط والنيل </a:t>
            </a:r>
          </a:p>
          <a:p>
            <a:r>
              <a:rPr lang="ar-EG" dirty="0" smtClean="0"/>
              <a:t>3- أصبحت كل المناطق خارجج حدود الحبشة تحت النفوذ البريطاني حتى الخرطوم . </a:t>
            </a:r>
          </a:p>
          <a:p>
            <a:r>
              <a:rPr lang="ar-EG" dirty="0" smtClean="0"/>
              <a:t>4- ترتب على هذه التسوية وضع حد للصراع البريطاني الألماني في منطقة شرق أفريقيا وأوقف الاحتكاك بين الدولتين . </a:t>
            </a:r>
          </a:p>
          <a:p>
            <a:r>
              <a:rPr lang="ar-EG" dirty="0" smtClean="0"/>
              <a:t>5- تخلصت بريطانيا من المطالب الألمانية في أوغندا . </a:t>
            </a:r>
          </a:p>
          <a:p>
            <a:r>
              <a:rPr lang="ar-EG" dirty="0" smtClean="0"/>
              <a:t>6- تم إبعاد الألمان من منطقة آعالى النيل وكان ذلك ما تهدف إليه الدبلوماسية البريطانية . </a:t>
            </a:r>
          </a:p>
          <a:p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نتائج الاتفاق </a:t>
            </a:r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لم </a:t>
            </a:r>
            <a:r>
              <a:rPr lang="ar-EG" dirty="0" smtClean="0"/>
              <a:t>تكن فرنسا باعتبارها دولة استعمارية أقل اهتماما بمنطقة حوض النيل عن غريمتها التقليدية بريطانيا . فمع بداية القرن التاسع عشر بدأت السياسة الفرنسية تتطلع إلى إقامة مستعمرات جديدة . </a:t>
            </a:r>
          </a:p>
          <a:p>
            <a:r>
              <a:rPr lang="ar-EG" dirty="0" smtClean="0"/>
              <a:t>فقد نظر الرأى العام الفرنسي للمشاريع الاستعمارية نظرة جديدة ، فالنجاح الذى أحرزه الرحالة والمستكشفون الفرنسيون في أفريقيا أثر على الرأى العام ، الذى بدأ يدرك أن فرنسا يجب ألا تتخلف عن المنافسة من أجل الحصول على مستعمرات في إفريقيا . </a:t>
            </a:r>
          </a:p>
          <a:p>
            <a:r>
              <a:rPr lang="ar-EG" dirty="0" smtClean="0"/>
              <a:t>شجعت الغرفة التجارية الفرنسية على زيادة النشاط الاستعمارى ، وأصبح كثير من المنظمات كالجمعية الجغرافية في باريس والجمعية الجغرافية الأفريقية وجمعية فرنسا لمحاربة تجارة الرقيق مراكز للدعاية الاستعمارية وكانت جمعية أفريقيا الفرنسية أكثر هذه الجمعيات نشاطا . 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المشروع الفرنسي </a:t>
            </a:r>
            <a:endParaRPr lang="ar-E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بعد عام 1889 زاد نشاط الحركة الاستعمارية الفرنسية ، حتى إن فكرة حصول فرنسا على منطقة من الأرض تمتد من غرب إفريقيا الشرقي – أصبحت أمرا متفقا عليه من قبل الرأى العام الفرنسي ، والجمعيات الاستعمارية الفرنسية . وكان النشاط الاستعمارى الفرنسي ذا أهمية من الناحية الدولية ، لأن مشروعاتهم الاستعمارية كانت تتعارض مع المشروعات البريطانية منذ البداية وفي كل اتجاه . 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زيادة نشاط الحركة الاستعمارية الفرنسية </a:t>
            </a:r>
            <a:endParaRPr lang="ar-E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886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حملة كارل بيترز 1888</vt:lpstr>
      <vt:lpstr>تدخل بريطانيا </vt:lpstr>
      <vt:lpstr>جواب بسمارك </vt:lpstr>
      <vt:lpstr>الاتفاق الأنجلو – ألماني 1890 </vt:lpstr>
      <vt:lpstr>Slide 5</vt:lpstr>
      <vt:lpstr>بنود الاتفاق </vt:lpstr>
      <vt:lpstr>نتائج الاتفاق </vt:lpstr>
      <vt:lpstr>المشروع الفرنسي </vt:lpstr>
      <vt:lpstr>زيادة نشاط الحركة الاستعمارية الفرنسية </vt:lpstr>
      <vt:lpstr>فرنسا تناصب بريطانيا العداء </vt:lpstr>
      <vt:lpstr>الخطة الفرنسية </vt:lpstr>
      <vt:lpstr>بروتوكول عام 1887 لتحديد منطقة الكنغو الفرنسي </vt:lpstr>
      <vt:lpstr>حملة فيكتور ليوتارد 1890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</dc:creator>
  <cp:lastModifiedBy>m</cp:lastModifiedBy>
  <cp:revision>28</cp:revision>
  <dcterms:created xsi:type="dcterms:W3CDTF">2015-10-26T16:24:31Z</dcterms:created>
  <dcterms:modified xsi:type="dcterms:W3CDTF">2015-10-27T09:30:20Z</dcterms:modified>
</cp:coreProperties>
</file>